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8.xml" ContentType="application/vnd.openxmlformats-officedocument.presentationml.slideLayout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9.xml" ContentType="application/vnd.openxmlformats-officedocument.presentationml.slide+xml"/>
  <Override PartName="/ppt/slideLayouts/slideLayout19.xml" ContentType="application/vnd.openxmlformats-officedocument.presentationml.slideLayout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8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4" r:id="rId9"/>
    <p:sldId id="266" r:id="rId10"/>
    <p:sldId id="269" r:id="rId11"/>
    <p:sldId id="267" r:id="rId12"/>
    <p:sldId id="268" r:id="rId13"/>
    <p:sldId id="270" r:id="rId14"/>
    <p:sldId id="271" r:id="rId15"/>
    <p:sldId id="262" r:id="rId16"/>
    <p:sldId id="263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8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24" Type="http://schemas.openxmlformats.org/officeDocument/2006/relationships/tableStyles" Target="tableStyles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slide" Target="slides/slide18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slide" Target="slides/slide1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13723D8F-C4A9-41D8-8DD9-654C9CC04DEC}" type="datetime1">
              <a:rPr lang="en-US" smtClean="0"/>
              <a:pPr/>
              <a:t>12/1/10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B95B1-F5D1-484E-A00D-080AF15CABDC}" type="datetimeFigureOut">
              <a:rPr lang="en-US" smtClean="0"/>
              <a:pPr/>
              <a:t>12/1/10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6FB6B-59FC-EB43-AC28-BD66B876E39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B95B1-F5D1-484E-A00D-080AF15CABDC}" type="datetimeFigureOut">
              <a:rPr lang="en-US" smtClean="0"/>
              <a:pPr/>
              <a:t>12/1/10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6FB6B-59FC-EB43-AC28-BD66B876E3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B95B1-F5D1-484E-A00D-080AF15CABDC}" type="datetimeFigureOut">
              <a:rPr lang="en-US" smtClean="0"/>
              <a:pPr/>
              <a:t>12/1/10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6FB6B-59FC-EB43-AC28-BD66B876E3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B8B95B1-F5D1-484E-A00D-080AF15CABDC}" type="datetimeFigureOut">
              <a:rPr lang="en-US" smtClean="0"/>
              <a:pPr/>
              <a:t>12/1/10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B8B95B1-F5D1-484E-A00D-080AF15CABDC}" type="datetimeFigureOut">
              <a:rPr lang="en-US" smtClean="0"/>
              <a:pPr/>
              <a:t>12/1/10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6FB6B-59FC-EB43-AC28-BD66B876E39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B95B1-F5D1-484E-A00D-080AF15CABDC}" type="datetimeFigureOut">
              <a:rPr lang="en-US" smtClean="0"/>
              <a:pPr/>
              <a:t>12/1/10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6FB6B-59FC-EB43-AC28-BD66B876E39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B8B95B1-F5D1-484E-A00D-080AF15CABDC}" type="datetimeFigureOut">
              <a:rPr lang="en-US" smtClean="0"/>
              <a:pPr/>
              <a:t>12/1/10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6FB6B-59FC-EB43-AC28-BD66B876E39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B8B95B1-F5D1-484E-A00D-080AF15CABDC}" type="datetimeFigureOut">
              <a:rPr lang="en-US" smtClean="0"/>
              <a:pPr/>
              <a:t>12/1/10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6FB6B-59FC-EB43-AC28-BD66B876E39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B8B95B1-F5D1-484E-A00D-080AF15CABDC}" type="datetimeFigureOut">
              <a:rPr lang="en-US" smtClean="0"/>
              <a:pPr/>
              <a:t>12/1/10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6FB6B-59FC-EB43-AC28-BD66B876E39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B95B1-F5D1-484E-A00D-080AF15CABDC}" type="datetimeFigureOut">
              <a:rPr lang="en-US" smtClean="0"/>
              <a:pPr/>
              <a:t>12/1/10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6FB6B-59FC-EB43-AC28-BD66B876E3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B95B1-F5D1-484E-A00D-080AF15CABDC}" type="datetimeFigureOut">
              <a:rPr lang="en-US" smtClean="0"/>
              <a:pPr/>
              <a:t>12/1/10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6FB6B-59FC-EB43-AC28-BD66B876E39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B95B1-F5D1-484E-A00D-080AF15CABDC}" type="datetimeFigureOut">
              <a:rPr lang="en-US" smtClean="0"/>
              <a:pPr/>
              <a:t>12/1/10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6FB6B-59FC-EB43-AC28-BD66B876E39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B95B1-F5D1-484E-A00D-080AF15CABDC}" type="datetimeFigureOut">
              <a:rPr lang="en-US" smtClean="0"/>
              <a:pPr/>
              <a:t>12/1/10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6FB6B-59FC-EB43-AC28-BD66B876E39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2B8B95B1-F5D1-484E-A00D-080AF15CABDC}" type="datetimeFigureOut">
              <a:rPr lang="en-US" smtClean="0"/>
              <a:pPr/>
              <a:t>12/1/10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743D985D-41A0-4705-858A-FEEDE5B81603}" type="datetime1">
              <a:rPr lang="en-US" smtClean="0"/>
              <a:pPr/>
              <a:t>12/1/10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8AF02B71-8991-4516-A01E-F1A9ACD28B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B95B1-F5D1-484E-A00D-080AF15CABDC}" type="datetimeFigureOut">
              <a:rPr lang="en-US" smtClean="0"/>
              <a:pPr/>
              <a:t>12/1/10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6FB6B-59FC-EB43-AC28-BD66B876E3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B95B1-F5D1-484E-A00D-080AF15CABDC}" type="datetimeFigureOut">
              <a:rPr lang="en-US" smtClean="0"/>
              <a:pPr/>
              <a:t>12/1/10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6FB6B-59FC-EB43-AC28-BD66B876E39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B95B1-F5D1-484E-A00D-080AF15CABDC}" type="datetimeFigureOut">
              <a:rPr lang="en-US" smtClean="0"/>
              <a:pPr/>
              <a:t>12/1/10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3026FB6B-59FC-EB43-AC28-BD66B876E3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B95B1-F5D1-484E-A00D-080AF15CABDC}" type="datetimeFigureOut">
              <a:rPr lang="en-US" smtClean="0"/>
              <a:pPr/>
              <a:t>12/1/10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6FB6B-59FC-EB43-AC28-BD66B876E39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2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4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B8B95B1-F5D1-484E-A00D-080AF15CABDC}" type="datetimeFigureOut">
              <a:rPr lang="en-US" smtClean="0"/>
              <a:pPr/>
              <a:t>12/1/10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3026FB6B-59FC-EB43-AC28-BD66B876E39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90" r:id="rId1"/>
    <p:sldLayoutId id="2147483891" r:id="rId2"/>
    <p:sldLayoutId id="2147483892" r:id="rId3"/>
    <p:sldLayoutId id="2147483893" r:id="rId4"/>
    <p:sldLayoutId id="2147483894" r:id="rId5"/>
    <p:sldLayoutId id="2147483895" r:id="rId6"/>
    <p:sldLayoutId id="2147483896" r:id="rId7"/>
    <p:sldLayoutId id="2147483897" r:id="rId8"/>
    <p:sldLayoutId id="2147483898" r:id="rId9"/>
    <p:sldLayoutId id="2147483899" r:id="rId10"/>
    <p:sldLayoutId id="2147483900" r:id="rId11"/>
    <p:sldLayoutId id="2147483901" r:id="rId12"/>
    <p:sldLayoutId id="2147483902" r:id="rId13"/>
    <p:sldLayoutId id="2147483903" r:id="rId14"/>
    <p:sldLayoutId id="2147483904" r:id="rId15"/>
    <p:sldLayoutId id="2147483905" r:id="rId16"/>
    <p:sldLayoutId id="2147483906" r:id="rId17"/>
    <p:sldLayoutId id="2147483907" r:id="rId18"/>
    <p:sldLayoutId id="2147483908" r:id="rId19"/>
    <p:sldLayoutId id="2147483909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Causes of WW II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EFB31"/>
                </a:solidFill>
              </a:rPr>
              <a:t>Long-term Causes</a:t>
            </a:r>
            <a:endParaRPr lang="en-US" dirty="0">
              <a:solidFill>
                <a:srgbClr val="FEFB3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FEFB31"/>
                </a:solidFill>
              </a:rPr>
              <a:t>Breakdown of International Relations &amp; Concerns</a:t>
            </a:r>
          </a:p>
          <a:p>
            <a:pPr>
              <a:buNone/>
            </a:pPr>
            <a:endParaRPr lang="en-US" sz="2400" b="1" dirty="0" smtClean="0">
              <a:solidFill>
                <a:srgbClr val="FEFB31"/>
              </a:solidFill>
            </a:endParaRPr>
          </a:p>
          <a:p>
            <a:pPr lvl="1"/>
            <a:r>
              <a:rPr lang="en-US" sz="2200" b="1" dirty="0" smtClean="0">
                <a:solidFill>
                  <a:srgbClr val="FEFB31"/>
                </a:solidFill>
              </a:rPr>
              <a:t>Italy wanted to recover from Mutilated Victory:</a:t>
            </a:r>
          </a:p>
          <a:p>
            <a:pPr lvl="2"/>
            <a:r>
              <a:rPr lang="en-US" sz="2200" b="1" dirty="0" smtClean="0">
                <a:solidFill>
                  <a:srgbClr val="FEFB31"/>
                </a:solidFill>
              </a:rPr>
              <a:t>economically, politically, diplomatically</a:t>
            </a:r>
          </a:p>
          <a:p>
            <a:pPr lvl="2"/>
            <a:r>
              <a:rPr lang="en-US" sz="2200" b="1" dirty="0" smtClean="0">
                <a:solidFill>
                  <a:srgbClr val="FEFB31"/>
                </a:solidFill>
              </a:rPr>
              <a:t>seen as major power, esp. in Mediterranean</a:t>
            </a:r>
          </a:p>
          <a:p>
            <a:pPr lvl="2"/>
            <a:r>
              <a:rPr lang="en-US" sz="2200" b="1" dirty="0" smtClean="0">
                <a:solidFill>
                  <a:srgbClr val="FEFB31"/>
                </a:solidFill>
              </a:rPr>
              <a:t>territory promised in Treaty of London</a:t>
            </a:r>
          </a:p>
          <a:p>
            <a:pPr lvl="2"/>
            <a:r>
              <a:rPr lang="en-US" sz="2200" b="1" dirty="0" smtClean="0">
                <a:solidFill>
                  <a:srgbClr val="FEFB31"/>
                </a:solidFill>
              </a:rPr>
              <a:t>colonies in North Africa</a:t>
            </a:r>
          </a:p>
          <a:p>
            <a:pPr lvl="1">
              <a:buNone/>
            </a:pPr>
            <a:endParaRPr lang="en-US" sz="2200" b="1" dirty="0" smtClean="0">
              <a:solidFill>
                <a:srgbClr val="FEFB31"/>
              </a:solidFill>
            </a:endParaRPr>
          </a:p>
          <a:p>
            <a:endParaRPr lang="en-US" sz="2400" b="1" dirty="0" smtClean="0">
              <a:solidFill>
                <a:srgbClr val="FEFB3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EFB31"/>
                </a:solidFill>
              </a:rPr>
              <a:t>Long-term Causes</a:t>
            </a:r>
            <a:endParaRPr lang="en-US" dirty="0">
              <a:solidFill>
                <a:srgbClr val="FEFB3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FEFB31"/>
                </a:solidFill>
              </a:rPr>
              <a:t>Breakdown of International Relations &amp; Concerns</a:t>
            </a:r>
          </a:p>
          <a:p>
            <a:pPr>
              <a:buNone/>
            </a:pPr>
            <a:endParaRPr lang="en-US" sz="2400" b="1" dirty="0" smtClean="0">
              <a:solidFill>
                <a:srgbClr val="FEFB31"/>
              </a:solidFill>
            </a:endParaRPr>
          </a:p>
          <a:p>
            <a:pPr lvl="1"/>
            <a:r>
              <a:rPr lang="en-US" sz="2200" b="1" dirty="0" smtClean="0">
                <a:solidFill>
                  <a:srgbClr val="FEFB31"/>
                </a:solidFill>
              </a:rPr>
              <a:t>USA wanted to isolationism:</a:t>
            </a:r>
          </a:p>
          <a:p>
            <a:pPr lvl="2"/>
            <a:r>
              <a:rPr lang="en-US" sz="2200" b="1" dirty="0" smtClean="0">
                <a:solidFill>
                  <a:srgbClr val="FEFB31"/>
                </a:solidFill>
              </a:rPr>
              <a:t>political involvement in Europe</a:t>
            </a:r>
          </a:p>
          <a:p>
            <a:pPr lvl="2"/>
            <a:r>
              <a:rPr lang="en-US" sz="2200" b="1" dirty="0" smtClean="0">
                <a:solidFill>
                  <a:srgbClr val="FEFB31"/>
                </a:solidFill>
              </a:rPr>
              <a:t>yet, economically involved: war loans, post-1924 investments, esp. in Ger.</a:t>
            </a:r>
          </a:p>
          <a:p>
            <a:pPr lvl="1">
              <a:buNone/>
            </a:pPr>
            <a:endParaRPr lang="en-US" sz="2200" b="1" dirty="0" smtClean="0">
              <a:solidFill>
                <a:srgbClr val="FEFB31"/>
              </a:solidFill>
            </a:endParaRPr>
          </a:p>
          <a:p>
            <a:endParaRPr lang="en-US" sz="2400" b="1" dirty="0" smtClean="0">
              <a:solidFill>
                <a:srgbClr val="FEFB3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EFB31"/>
                </a:solidFill>
              </a:rPr>
              <a:t>Long-term Causes</a:t>
            </a:r>
            <a:endParaRPr lang="en-US" dirty="0">
              <a:solidFill>
                <a:srgbClr val="FEFB3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FEFB31"/>
                </a:solidFill>
              </a:rPr>
              <a:t>Breakdown of International Relations &amp; Concerns</a:t>
            </a:r>
          </a:p>
          <a:p>
            <a:pPr>
              <a:buNone/>
            </a:pPr>
            <a:endParaRPr lang="en-US" sz="2400" b="1" dirty="0" smtClean="0">
              <a:solidFill>
                <a:srgbClr val="FEFB31"/>
              </a:solidFill>
            </a:endParaRPr>
          </a:p>
          <a:p>
            <a:pPr lvl="1"/>
            <a:r>
              <a:rPr lang="en-US" sz="2200" b="1" dirty="0" smtClean="0">
                <a:solidFill>
                  <a:srgbClr val="FEFB31"/>
                </a:solidFill>
              </a:rPr>
              <a:t>Japan wanted to security &amp; respect:</a:t>
            </a:r>
          </a:p>
          <a:p>
            <a:pPr lvl="2"/>
            <a:r>
              <a:rPr lang="en-US" sz="2200" b="1" dirty="0" smtClean="0">
                <a:solidFill>
                  <a:srgbClr val="FEFB31"/>
                </a:solidFill>
              </a:rPr>
              <a:t>saw selves as major power</a:t>
            </a:r>
          </a:p>
          <a:p>
            <a:pPr lvl="2"/>
            <a:r>
              <a:rPr lang="en-US" sz="2200" b="1" dirty="0" smtClean="0">
                <a:solidFill>
                  <a:srgbClr val="FEFB31"/>
                </a:solidFill>
              </a:rPr>
              <a:t>empire means to security (ABCD Encirclement)</a:t>
            </a:r>
          </a:p>
          <a:p>
            <a:pPr lvl="2"/>
            <a:r>
              <a:rPr lang="en-US" sz="2200" b="1" dirty="0" smtClean="0">
                <a:solidFill>
                  <a:srgbClr val="FEFB31"/>
                </a:solidFill>
              </a:rPr>
              <a:t>strengthened position in China</a:t>
            </a:r>
          </a:p>
          <a:p>
            <a:pPr lvl="2"/>
            <a:r>
              <a:rPr lang="en-US" sz="2200" b="1" dirty="0" err="1" smtClean="0">
                <a:solidFill>
                  <a:srgbClr val="FEFB31"/>
                </a:solidFill>
                <a:latin typeface="Wingdings"/>
                <a:ea typeface="Wingdings"/>
                <a:cs typeface="Wingdings"/>
              </a:rPr>
              <a:t></a:t>
            </a:r>
            <a:r>
              <a:rPr lang="en-US" sz="2200" b="1" dirty="0" smtClean="0">
                <a:solidFill>
                  <a:srgbClr val="FEFB31"/>
                </a:solidFill>
              </a:rPr>
              <a:t> militarism, esp. after Great Depression</a:t>
            </a:r>
          </a:p>
          <a:p>
            <a:pPr lvl="1">
              <a:buNone/>
            </a:pPr>
            <a:endParaRPr lang="en-US" sz="2200" b="1" dirty="0" smtClean="0">
              <a:solidFill>
                <a:srgbClr val="FEFB31"/>
              </a:solidFill>
            </a:endParaRPr>
          </a:p>
          <a:p>
            <a:endParaRPr lang="en-US" sz="2400" b="1" dirty="0" smtClean="0">
              <a:solidFill>
                <a:srgbClr val="FEFB3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EFB31"/>
                </a:solidFill>
              </a:rPr>
              <a:t>Long-term Causes</a:t>
            </a:r>
            <a:endParaRPr lang="en-US" dirty="0">
              <a:solidFill>
                <a:srgbClr val="FEFB3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FEFB31"/>
                </a:solidFill>
              </a:rPr>
              <a:t>Breakdown of International Relations &amp; Concerns</a:t>
            </a:r>
          </a:p>
          <a:p>
            <a:pPr>
              <a:buNone/>
            </a:pPr>
            <a:endParaRPr lang="en-US" sz="2400" b="1" dirty="0" smtClean="0">
              <a:solidFill>
                <a:srgbClr val="FEFB31"/>
              </a:solidFill>
            </a:endParaRPr>
          </a:p>
          <a:p>
            <a:pPr lvl="1"/>
            <a:r>
              <a:rPr lang="en-US" sz="2200" b="1" dirty="0" smtClean="0">
                <a:solidFill>
                  <a:srgbClr val="FEFB31"/>
                </a:solidFill>
              </a:rPr>
              <a:t>USSR rather indifferent until 1930s:</a:t>
            </a:r>
          </a:p>
          <a:p>
            <a:pPr lvl="2"/>
            <a:r>
              <a:rPr lang="en-US" sz="2200" b="1" dirty="0" smtClean="0">
                <a:solidFill>
                  <a:srgbClr val="FEFB31"/>
                </a:solidFill>
              </a:rPr>
              <a:t>Stalin’s Socialism in One Country</a:t>
            </a:r>
          </a:p>
          <a:p>
            <a:pPr lvl="2"/>
            <a:r>
              <a:rPr lang="en-US" sz="2200" b="1" dirty="0" smtClean="0">
                <a:solidFill>
                  <a:srgbClr val="FEFB31"/>
                </a:solidFill>
              </a:rPr>
              <a:t>Five Year Plans</a:t>
            </a:r>
          </a:p>
          <a:p>
            <a:pPr lvl="2"/>
            <a:r>
              <a:rPr lang="en-US" sz="2200" b="1" dirty="0" smtClean="0">
                <a:solidFill>
                  <a:srgbClr val="FEFB31"/>
                </a:solidFill>
              </a:rPr>
              <a:t>Rapallo Treaty, 1922—renounces Treaty of Brest-Litovsk, economic ties, military ties for pariah countries</a:t>
            </a:r>
          </a:p>
          <a:p>
            <a:pPr lvl="2">
              <a:buNone/>
            </a:pPr>
            <a:endParaRPr lang="en-US" sz="2200" b="1" dirty="0" smtClean="0">
              <a:solidFill>
                <a:srgbClr val="FEFB31"/>
              </a:solidFill>
            </a:endParaRPr>
          </a:p>
          <a:p>
            <a:pPr lvl="1">
              <a:buNone/>
            </a:pPr>
            <a:endParaRPr lang="en-US" sz="2200" b="1" dirty="0" smtClean="0">
              <a:solidFill>
                <a:srgbClr val="FEFB31"/>
              </a:solidFill>
            </a:endParaRPr>
          </a:p>
          <a:p>
            <a:endParaRPr lang="en-US" sz="2400" b="1" dirty="0" smtClean="0">
              <a:solidFill>
                <a:srgbClr val="FEFB3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EFB31"/>
                </a:solidFill>
              </a:rPr>
              <a:t>Long-term Causes</a:t>
            </a:r>
            <a:endParaRPr lang="en-US" dirty="0">
              <a:solidFill>
                <a:srgbClr val="FEFB3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FEFB31"/>
                </a:solidFill>
              </a:rPr>
              <a:t>Breakdown of International Relations &amp; Concerns</a:t>
            </a:r>
          </a:p>
          <a:p>
            <a:pPr>
              <a:buNone/>
            </a:pPr>
            <a:endParaRPr lang="en-US" sz="2400" b="1" dirty="0" smtClean="0">
              <a:solidFill>
                <a:srgbClr val="FEFB31"/>
              </a:solidFill>
            </a:endParaRPr>
          </a:p>
          <a:p>
            <a:pPr lvl="1"/>
            <a:r>
              <a:rPr lang="en-US" sz="2200" b="1" dirty="0" smtClean="0">
                <a:solidFill>
                  <a:srgbClr val="FEFB31"/>
                </a:solidFill>
              </a:rPr>
              <a:t>What conclusions can we make from this information as well as what we have </a:t>
            </a:r>
            <a:r>
              <a:rPr lang="en-US" sz="2200" b="1" smtClean="0">
                <a:solidFill>
                  <a:srgbClr val="FEFB31"/>
                </a:solidFill>
              </a:rPr>
              <a:t>already studied?</a:t>
            </a:r>
          </a:p>
          <a:p>
            <a:pPr lvl="2">
              <a:buNone/>
            </a:pPr>
            <a:endParaRPr lang="en-US" sz="2200" b="1" dirty="0" smtClean="0">
              <a:solidFill>
                <a:srgbClr val="FEFB31"/>
              </a:solidFill>
            </a:endParaRPr>
          </a:p>
          <a:p>
            <a:pPr lvl="1">
              <a:buNone/>
            </a:pPr>
            <a:endParaRPr lang="en-US" sz="2200" b="1" dirty="0" smtClean="0">
              <a:solidFill>
                <a:srgbClr val="FEFB31"/>
              </a:solidFill>
            </a:endParaRPr>
          </a:p>
          <a:p>
            <a:endParaRPr lang="en-US" sz="2400" b="1" dirty="0" smtClean="0">
              <a:solidFill>
                <a:srgbClr val="FEFB3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EFB31"/>
                </a:solidFill>
              </a:rPr>
              <a:t>Long-term Causes</a:t>
            </a:r>
            <a:endParaRPr lang="en-US" dirty="0">
              <a:solidFill>
                <a:srgbClr val="FEFB3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FEFB31"/>
                </a:solidFill>
              </a:rPr>
              <a:t>Great Depression</a:t>
            </a:r>
          </a:p>
          <a:p>
            <a:pPr lvl="1"/>
            <a:r>
              <a:rPr lang="en-US" sz="2200" b="1" dirty="0" smtClean="0">
                <a:solidFill>
                  <a:srgbClr val="FEFB31"/>
                </a:solidFill>
              </a:rPr>
              <a:t>3</a:t>
            </a:r>
            <a:r>
              <a:rPr lang="en-US" sz="2200" b="1" baseline="30000" dirty="0" smtClean="0">
                <a:solidFill>
                  <a:srgbClr val="FEFB31"/>
                </a:solidFill>
              </a:rPr>
              <a:t>rd</a:t>
            </a:r>
            <a:r>
              <a:rPr lang="en-US" sz="2200" b="1" dirty="0" smtClean="0">
                <a:solidFill>
                  <a:srgbClr val="FEFB31"/>
                </a:solidFill>
              </a:rPr>
              <a:t> Global Catastrophe of the 20</a:t>
            </a:r>
            <a:r>
              <a:rPr lang="en-US" sz="2200" b="1" baseline="30000" dirty="0" smtClean="0">
                <a:solidFill>
                  <a:srgbClr val="FEFB31"/>
                </a:solidFill>
              </a:rPr>
              <a:t>th</a:t>
            </a:r>
            <a:r>
              <a:rPr lang="en-US" sz="2200" b="1" dirty="0" smtClean="0">
                <a:solidFill>
                  <a:srgbClr val="FEFB31"/>
                </a:solidFill>
              </a:rPr>
              <a:t> Century (Robert Boyce)</a:t>
            </a:r>
          </a:p>
          <a:p>
            <a:pPr lvl="1"/>
            <a:r>
              <a:rPr lang="en-US" sz="2200" b="1" dirty="0" smtClean="0">
                <a:solidFill>
                  <a:srgbClr val="FEFB31"/>
                </a:solidFill>
              </a:rPr>
              <a:t>weakened economic &amp; social stability </a:t>
            </a:r>
          </a:p>
          <a:p>
            <a:pPr lvl="1"/>
            <a:r>
              <a:rPr lang="en-US" sz="2200" b="1" dirty="0" smtClean="0">
                <a:solidFill>
                  <a:srgbClr val="FEFB31"/>
                </a:solidFill>
              </a:rPr>
              <a:t>weakened progress on international cooperation</a:t>
            </a:r>
          </a:p>
          <a:p>
            <a:pPr lvl="1"/>
            <a:r>
              <a:rPr lang="en-US" sz="2200" b="1" dirty="0" err="1" smtClean="0">
                <a:solidFill>
                  <a:srgbClr val="FEFB31"/>
                </a:solidFill>
                <a:latin typeface="Wingdings"/>
                <a:ea typeface="Wingdings"/>
                <a:cs typeface="Wingdings"/>
              </a:rPr>
              <a:t></a:t>
            </a:r>
            <a:r>
              <a:rPr lang="en-US" sz="2200" b="1" dirty="0" smtClean="0">
                <a:solidFill>
                  <a:srgbClr val="FEFB31"/>
                </a:solidFill>
              </a:rPr>
              <a:t> aggressive foreign policies</a:t>
            </a:r>
          </a:p>
          <a:p>
            <a:pPr lvl="1"/>
            <a:r>
              <a:rPr lang="en-US" sz="2200" b="1" dirty="0" smtClean="0">
                <a:solidFill>
                  <a:srgbClr val="FEFB31"/>
                </a:solidFill>
              </a:rPr>
              <a:t>delayed rearmament, esp. in democracies</a:t>
            </a:r>
          </a:p>
          <a:p>
            <a:pPr lvl="1"/>
            <a:r>
              <a:rPr lang="en-US" sz="2200" b="1" dirty="0" smtClean="0">
                <a:solidFill>
                  <a:srgbClr val="FEFB31"/>
                </a:solidFill>
              </a:rPr>
              <a:t>international trade collapsed</a:t>
            </a:r>
          </a:p>
          <a:p>
            <a:pPr lvl="1"/>
            <a:r>
              <a:rPr lang="en-US" sz="2200" b="1" dirty="0" err="1" smtClean="0">
                <a:solidFill>
                  <a:srgbClr val="FEFB31"/>
                </a:solidFill>
                <a:latin typeface="Wingdings"/>
                <a:ea typeface="Wingdings"/>
                <a:cs typeface="Wingdings"/>
              </a:rPr>
              <a:t></a:t>
            </a:r>
            <a:r>
              <a:rPr lang="en-US" sz="2200" b="1" dirty="0" smtClean="0">
                <a:solidFill>
                  <a:srgbClr val="FEFB31"/>
                </a:solidFill>
              </a:rPr>
              <a:t> assertion for territorial expansion (Ger, It, Jap)</a:t>
            </a:r>
          </a:p>
          <a:p>
            <a:pPr lvl="1"/>
            <a:endParaRPr lang="en-US" sz="2400" b="1" dirty="0" smtClean="0">
              <a:solidFill>
                <a:srgbClr val="FEFB31"/>
              </a:solidFill>
            </a:endParaRPr>
          </a:p>
          <a:p>
            <a:endParaRPr lang="en-US" sz="2400" b="1" dirty="0" smtClean="0">
              <a:solidFill>
                <a:srgbClr val="FEFB3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EFB31"/>
                </a:solidFill>
              </a:rPr>
              <a:t>Long-term Causes</a:t>
            </a:r>
            <a:endParaRPr lang="en-US" dirty="0">
              <a:solidFill>
                <a:srgbClr val="FEFB3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FEFB31"/>
                </a:solidFill>
              </a:rPr>
              <a:t>Breakdown of Collective Security</a:t>
            </a:r>
          </a:p>
          <a:p>
            <a:pPr lvl="1"/>
            <a:r>
              <a:rPr lang="en-US" sz="2200" b="1" dirty="0" smtClean="0">
                <a:solidFill>
                  <a:srgbClr val="FEFB31"/>
                </a:solidFill>
              </a:rPr>
              <a:t>League of Nations</a:t>
            </a:r>
          </a:p>
          <a:p>
            <a:pPr lvl="1"/>
            <a:r>
              <a:rPr lang="en-US" sz="2200" b="1" dirty="0" smtClean="0">
                <a:solidFill>
                  <a:srgbClr val="FEFB31"/>
                </a:solidFill>
              </a:rPr>
              <a:t>Disarmament Conferences</a:t>
            </a:r>
          </a:p>
          <a:p>
            <a:pPr lvl="1"/>
            <a:r>
              <a:rPr lang="en-US" sz="2200" b="1" dirty="0" smtClean="0">
                <a:solidFill>
                  <a:srgbClr val="FEFB31"/>
                </a:solidFill>
              </a:rPr>
              <a:t>Manchurian Crisis</a:t>
            </a:r>
          </a:p>
          <a:p>
            <a:pPr lvl="1"/>
            <a:r>
              <a:rPr lang="en-US" sz="2200" b="1" dirty="0" smtClean="0">
                <a:solidFill>
                  <a:srgbClr val="FEFB31"/>
                </a:solidFill>
              </a:rPr>
              <a:t>Abyssinian Crisis</a:t>
            </a:r>
          </a:p>
          <a:p>
            <a:pPr lvl="1"/>
            <a:r>
              <a:rPr lang="en-US" sz="2200" b="1" dirty="0" smtClean="0">
                <a:solidFill>
                  <a:srgbClr val="FEFB31"/>
                </a:solidFill>
              </a:rPr>
              <a:t>Spanish Civil War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EFB31"/>
                </a:solidFill>
              </a:rPr>
              <a:t>Long-term </a:t>
            </a:r>
            <a:r>
              <a:rPr lang="en-US" dirty="0" smtClean="0">
                <a:solidFill>
                  <a:srgbClr val="FEFB31"/>
                </a:solidFill>
              </a:rPr>
              <a:t>Causes:  Themes</a:t>
            </a:r>
            <a:endParaRPr lang="en-US" dirty="0">
              <a:solidFill>
                <a:srgbClr val="FEFB3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200" b="1" dirty="0" smtClean="0">
              <a:solidFill>
                <a:srgbClr val="FEFB31"/>
              </a:solidFill>
            </a:endParaRPr>
          </a:p>
          <a:p>
            <a:r>
              <a:rPr lang="en-US" sz="2200" b="1" dirty="0" smtClean="0">
                <a:solidFill>
                  <a:srgbClr val="FEFB31"/>
                </a:solidFill>
              </a:rPr>
              <a:t>World War I</a:t>
            </a:r>
          </a:p>
          <a:p>
            <a:r>
              <a:rPr lang="en-US" sz="2200" b="1" dirty="0" smtClean="0">
                <a:solidFill>
                  <a:srgbClr val="FEFB31"/>
                </a:solidFill>
              </a:rPr>
              <a:t>Paris Peace Settlement &amp; Treaty of Versailles</a:t>
            </a:r>
          </a:p>
          <a:p>
            <a:r>
              <a:rPr lang="en-US" sz="2200" b="1" dirty="0" smtClean="0">
                <a:solidFill>
                  <a:srgbClr val="FEFB31"/>
                </a:solidFill>
              </a:rPr>
              <a:t>International Diplomacy</a:t>
            </a:r>
          </a:p>
          <a:p>
            <a:r>
              <a:rPr lang="en-US" sz="2200" b="1" dirty="0" smtClean="0">
                <a:solidFill>
                  <a:srgbClr val="FEFB31"/>
                </a:solidFill>
              </a:rPr>
              <a:t>Great Depression</a:t>
            </a:r>
          </a:p>
          <a:p>
            <a:endParaRPr lang="en-US" sz="2200" b="1" dirty="0" smtClean="0">
              <a:solidFill>
                <a:srgbClr val="FEFB3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EFB31"/>
                </a:solidFill>
              </a:rPr>
              <a:t>Long-term </a:t>
            </a:r>
            <a:r>
              <a:rPr lang="en-US" dirty="0" smtClean="0">
                <a:solidFill>
                  <a:srgbClr val="FEFB31"/>
                </a:solidFill>
              </a:rPr>
              <a:t>Causes:  Themes</a:t>
            </a:r>
            <a:endParaRPr lang="en-US" dirty="0">
              <a:solidFill>
                <a:srgbClr val="FEFB3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200" b="1" dirty="0" smtClean="0">
              <a:solidFill>
                <a:srgbClr val="FEFB31"/>
              </a:solidFill>
            </a:endParaRPr>
          </a:p>
          <a:p>
            <a:r>
              <a:rPr lang="en-US" sz="2200" b="1" dirty="0" smtClean="0">
                <a:solidFill>
                  <a:srgbClr val="FEFB31"/>
                </a:solidFill>
              </a:rPr>
              <a:t>Are there other themes that can be used to explain the long-term causes of WW II?</a:t>
            </a:r>
          </a:p>
          <a:p>
            <a:r>
              <a:rPr lang="en-US" sz="2200" b="1" dirty="0" smtClean="0">
                <a:solidFill>
                  <a:srgbClr val="FEFB31"/>
                </a:solidFill>
              </a:rPr>
              <a:t>Nationalism</a:t>
            </a:r>
          </a:p>
          <a:p>
            <a:r>
              <a:rPr lang="en-US" sz="2200" b="1" smtClean="0">
                <a:solidFill>
                  <a:srgbClr val="FEFB31"/>
                </a:solidFill>
              </a:rPr>
              <a:t>Economics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EFB31"/>
                </a:solidFill>
              </a:rPr>
              <a:t>Long-term Causes</a:t>
            </a:r>
            <a:endParaRPr lang="en-US" dirty="0">
              <a:solidFill>
                <a:srgbClr val="FEFB3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accent5"/>
                </a:solidFill>
              </a:rPr>
              <a:t> </a:t>
            </a:r>
            <a:r>
              <a:rPr lang="en-US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WW I </a:t>
            </a:r>
          </a:p>
          <a:p>
            <a:r>
              <a:rPr lang="en-US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Treaty of Versailles / Paris Peace</a:t>
            </a:r>
          </a:p>
          <a:p>
            <a:r>
              <a:rPr lang="en-US" sz="2400" b="1" dirty="0" smtClean="0">
                <a:solidFill>
                  <a:srgbClr val="FEFB31"/>
                </a:solidFill>
              </a:rPr>
              <a:t>Great Depression</a:t>
            </a:r>
          </a:p>
          <a:p>
            <a:r>
              <a:rPr lang="en-US" sz="2400" b="1" dirty="0" smtClean="0">
                <a:solidFill>
                  <a:srgbClr val="FEFB31"/>
                </a:solidFill>
              </a:rPr>
              <a:t>Breakdown of Collective Security</a:t>
            </a:r>
          </a:p>
          <a:p>
            <a:r>
              <a:rPr lang="en-US" sz="2400" b="1" dirty="0" smtClean="0">
                <a:solidFill>
                  <a:srgbClr val="FEFB31"/>
                </a:solidFill>
              </a:rPr>
              <a:t>Breakdown of International Relations &amp; Concerns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EFB31"/>
                </a:solidFill>
              </a:rPr>
              <a:t>Intermediate Causes</a:t>
            </a:r>
            <a:endParaRPr lang="en-US" dirty="0">
              <a:solidFill>
                <a:srgbClr val="FEFB3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FEFB31"/>
                </a:solidFill>
              </a:rPr>
              <a:t>Aggressive Foreign Policies of Germany, Japan, &amp; Italy</a:t>
            </a:r>
          </a:p>
          <a:p>
            <a:endParaRPr lang="en-US" sz="2400" b="1" dirty="0" smtClean="0">
              <a:solidFill>
                <a:srgbClr val="FEFB31"/>
              </a:solidFill>
            </a:endParaRPr>
          </a:p>
          <a:p>
            <a:r>
              <a:rPr lang="en-US" sz="2400" b="1" dirty="0" smtClean="0">
                <a:solidFill>
                  <a:srgbClr val="FEFB31"/>
                </a:solidFill>
              </a:rPr>
              <a:t>Violations of the Treaty of Versailles</a:t>
            </a:r>
          </a:p>
          <a:p>
            <a:endParaRPr lang="en-US" sz="2400" b="1" dirty="0" smtClean="0">
              <a:solidFill>
                <a:srgbClr val="FEFB31"/>
              </a:solidFill>
            </a:endParaRPr>
          </a:p>
          <a:p>
            <a:r>
              <a:rPr lang="en-US" sz="2400" b="1" dirty="0" smtClean="0">
                <a:solidFill>
                  <a:srgbClr val="FEFB31"/>
                </a:solidFill>
              </a:rPr>
              <a:t>Appeasement  &amp; U.S. Isolationism</a:t>
            </a:r>
            <a:endParaRPr lang="en-US" sz="2400" b="1" dirty="0">
              <a:solidFill>
                <a:srgbClr val="FEFB3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EFB31"/>
                </a:solidFill>
              </a:rPr>
              <a:t>Short-term &amp; Immediate Causes</a:t>
            </a:r>
            <a:endParaRPr lang="en-US" dirty="0">
              <a:solidFill>
                <a:srgbClr val="FEFB3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00200"/>
            <a:ext cx="7556313" cy="4543353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FEFB31"/>
                </a:solidFill>
              </a:rPr>
              <a:t>Axis Power Alliance</a:t>
            </a:r>
          </a:p>
          <a:p>
            <a:endParaRPr lang="en-US" sz="2400" b="1" dirty="0" smtClean="0">
              <a:solidFill>
                <a:srgbClr val="FEFB31"/>
              </a:solidFill>
            </a:endParaRPr>
          </a:p>
          <a:p>
            <a:r>
              <a:rPr lang="en-US" sz="2400" b="1" dirty="0" smtClean="0">
                <a:solidFill>
                  <a:srgbClr val="FEFB31"/>
                </a:solidFill>
              </a:rPr>
              <a:t>Hitler’s Foreign Policy towards Czechoslovakia &amp; Poland</a:t>
            </a:r>
          </a:p>
          <a:p>
            <a:pPr>
              <a:buNone/>
            </a:pPr>
            <a:endParaRPr lang="en-US" sz="2400" b="1" dirty="0" smtClean="0">
              <a:solidFill>
                <a:srgbClr val="FEFB31"/>
              </a:solidFill>
            </a:endParaRPr>
          </a:p>
          <a:p>
            <a:r>
              <a:rPr lang="en-US" sz="2400" b="1" dirty="0" smtClean="0">
                <a:solidFill>
                  <a:srgbClr val="FEFB31"/>
                </a:solidFill>
              </a:rPr>
              <a:t>Nazi-Soviet Non-Aggression Pact</a:t>
            </a:r>
          </a:p>
          <a:p>
            <a:endParaRPr lang="en-US" sz="2400" b="1" dirty="0" smtClean="0">
              <a:solidFill>
                <a:srgbClr val="FEFB31"/>
              </a:solidFill>
            </a:endParaRPr>
          </a:p>
          <a:p>
            <a:r>
              <a:rPr lang="en-US" sz="2400" b="1" dirty="0" smtClean="0">
                <a:solidFill>
                  <a:srgbClr val="FEFB31"/>
                </a:solidFill>
              </a:rPr>
              <a:t>Blitzkrieg in Poland</a:t>
            </a:r>
            <a:endParaRPr lang="en-US" sz="2400" b="1" dirty="0">
              <a:solidFill>
                <a:srgbClr val="FEFB3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EFB31"/>
                </a:solidFill>
              </a:rPr>
              <a:t>Long-term Causes</a:t>
            </a:r>
            <a:endParaRPr lang="en-US" dirty="0">
              <a:solidFill>
                <a:srgbClr val="FEFB3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accent5"/>
                </a:solidFill>
              </a:rPr>
              <a:t> </a:t>
            </a:r>
            <a:r>
              <a:rPr lang="en-US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WW I </a:t>
            </a:r>
          </a:p>
          <a:p>
            <a:pPr lvl="1"/>
            <a:endParaRPr lang="en-US" sz="2200" b="1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lvl="1"/>
            <a:r>
              <a:rPr lang="en-US" sz="22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Were the causes of WW I satisfactorily addressed?</a:t>
            </a:r>
          </a:p>
          <a:p>
            <a:pPr lvl="1"/>
            <a:r>
              <a:rPr lang="en-US" sz="22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New map of Europe based on national self-determination</a:t>
            </a:r>
          </a:p>
          <a:p>
            <a:pPr lvl="1"/>
            <a:r>
              <a:rPr lang="en-US" sz="22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Victors, “Victors,” Losers</a:t>
            </a:r>
            <a:endParaRPr lang="en-US" sz="2200" b="1" dirty="0" smtClean="0">
              <a:solidFill>
                <a:srgbClr val="FEFB3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EFB31"/>
                </a:solidFill>
              </a:rPr>
              <a:t>Long-term Causes</a:t>
            </a:r>
            <a:endParaRPr lang="en-US" dirty="0">
              <a:solidFill>
                <a:srgbClr val="FEFB3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Treaty of Versailles / Paris Peace</a:t>
            </a:r>
          </a:p>
          <a:p>
            <a:pPr lvl="1"/>
            <a:endParaRPr lang="en-US" sz="2200" b="1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lvl="1"/>
            <a:r>
              <a:rPr lang="en-US" sz="22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Treatment of Germany: too harsh or too lenient</a:t>
            </a:r>
          </a:p>
          <a:p>
            <a:pPr lvl="1"/>
            <a:r>
              <a:rPr lang="en-US" sz="2200" b="1" i="1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Der</a:t>
            </a:r>
            <a:r>
              <a:rPr lang="en-US" sz="22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Diktat</a:t>
            </a:r>
            <a:endParaRPr lang="en-US" sz="2200" b="1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lvl="1"/>
            <a:r>
              <a:rPr lang="en-US" sz="22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Peace of Revenge?</a:t>
            </a:r>
          </a:p>
          <a:p>
            <a:pPr lvl="1"/>
            <a:r>
              <a:rPr lang="en-US" sz="22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Stability or Instability (esp. eastern Europe)</a:t>
            </a:r>
          </a:p>
          <a:p>
            <a:pPr lvl="1"/>
            <a:r>
              <a:rPr lang="en-US" sz="2200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Wingdings"/>
                <a:ea typeface="Wingdings"/>
                <a:cs typeface="Wingdings"/>
              </a:rPr>
              <a:t></a:t>
            </a:r>
            <a:r>
              <a:rPr lang="en-US" sz="22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a typeface="Wingdings"/>
                <a:cs typeface="Wingdings"/>
              </a:rPr>
              <a:t> Nationalist Interest or Desire for Peace?</a:t>
            </a:r>
            <a:endParaRPr lang="en-US" sz="2200" b="1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endParaRPr lang="en-US" sz="2400" b="1" dirty="0" smtClean="0">
              <a:solidFill>
                <a:srgbClr val="FEFB3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EFB31"/>
                </a:solidFill>
              </a:rPr>
              <a:t>Long-term Causes</a:t>
            </a:r>
            <a:endParaRPr lang="en-US" dirty="0">
              <a:solidFill>
                <a:srgbClr val="FEFB3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FEFB31"/>
                </a:solidFill>
              </a:rPr>
              <a:t>Breakdown of International Relations &amp; Concerns</a:t>
            </a:r>
          </a:p>
          <a:p>
            <a:pPr>
              <a:buNone/>
            </a:pPr>
            <a:endParaRPr lang="en-US" sz="2400" b="1" dirty="0" smtClean="0">
              <a:solidFill>
                <a:srgbClr val="FEFB31"/>
              </a:solidFill>
            </a:endParaRPr>
          </a:p>
          <a:p>
            <a:pPr lvl="1"/>
            <a:r>
              <a:rPr lang="en-US" sz="2200" b="1" dirty="0" smtClean="0">
                <a:solidFill>
                  <a:srgbClr val="FEFB31"/>
                </a:solidFill>
              </a:rPr>
              <a:t>France wanted security: </a:t>
            </a:r>
          </a:p>
          <a:p>
            <a:pPr lvl="2"/>
            <a:r>
              <a:rPr lang="en-US" sz="2200" b="1" dirty="0" smtClean="0">
                <a:solidFill>
                  <a:srgbClr val="FEFB31"/>
                </a:solidFill>
              </a:rPr>
              <a:t>Encirclement: surround Ger. </a:t>
            </a:r>
            <a:r>
              <a:rPr lang="en-US" sz="2200" b="1" dirty="0" err="1" smtClean="0">
                <a:solidFill>
                  <a:srgbClr val="FEFB31"/>
                </a:solidFill>
              </a:rPr>
              <a:t>w</a:t>
            </a:r>
            <a:r>
              <a:rPr lang="en-US" sz="2200" b="1" dirty="0" smtClean="0">
                <a:solidFill>
                  <a:srgbClr val="FEFB31"/>
                </a:solidFill>
              </a:rPr>
              <a:t>/friendly countries (Little Entente: Czechoslovakia, Yugoslavia &amp; Romania)</a:t>
            </a:r>
          </a:p>
          <a:p>
            <a:pPr lvl="2"/>
            <a:r>
              <a:rPr lang="en-US" sz="2200" b="1" dirty="0" smtClean="0">
                <a:solidFill>
                  <a:srgbClr val="FEFB31"/>
                </a:solidFill>
              </a:rPr>
              <a:t>Rearmed &amp; strengthened Rhineland border: Maginot Line combined </a:t>
            </a:r>
            <a:r>
              <a:rPr lang="en-US" sz="2200" b="1" dirty="0" err="1" smtClean="0">
                <a:solidFill>
                  <a:srgbClr val="FEFB31"/>
                </a:solidFill>
              </a:rPr>
              <a:t>w</a:t>
            </a:r>
            <a:r>
              <a:rPr lang="en-US" sz="2200" b="1" dirty="0" smtClean="0">
                <a:solidFill>
                  <a:srgbClr val="FEFB31"/>
                </a:solidFill>
              </a:rPr>
              <a:t>/disarmament</a:t>
            </a:r>
          </a:p>
          <a:p>
            <a:pPr lvl="2"/>
            <a:r>
              <a:rPr lang="en-US" sz="2200" b="1" dirty="0" smtClean="0">
                <a:solidFill>
                  <a:srgbClr val="FEFB31"/>
                </a:solidFill>
              </a:rPr>
              <a:t>“won the war, but lost the peace”</a:t>
            </a:r>
          </a:p>
          <a:p>
            <a:pPr lvl="1">
              <a:buNone/>
            </a:pPr>
            <a:endParaRPr lang="en-US" sz="2200" b="1" dirty="0" smtClean="0">
              <a:solidFill>
                <a:srgbClr val="FEFB31"/>
              </a:solidFill>
            </a:endParaRPr>
          </a:p>
          <a:p>
            <a:endParaRPr lang="en-US" sz="2400" b="1" dirty="0" smtClean="0">
              <a:solidFill>
                <a:srgbClr val="FEFB3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EFB31"/>
                </a:solidFill>
              </a:rPr>
              <a:t>Long-term Causes</a:t>
            </a:r>
            <a:endParaRPr lang="en-US" dirty="0">
              <a:solidFill>
                <a:srgbClr val="FEFB3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FEFB31"/>
                </a:solidFill>
              </a:rPr>
              <a:t>Breakdown of International Relations &amp; Concerns</a:t>
            </a:r>
          </a:p>
          <a:p>
            <a:pPr>
              <a:buNone/>
            </a:pPr>
            <a:endParaRPr lang="en-US" sz="2400" b="1" dirty="0" smtClean="0">
              <a:solidFill>
                <a:srgbClr val="FEFB31"/>
              </a:solidFill>
            </a:endParaRPr>
          </a:p>
          <a:p>
            <a:pPr lvl="1"/>
            <a:r>
              <a:rPr lang="en-US" sz="2200" b="1" dirty="0" smtClean="0">
                <a:solidFill>
                  <a:srgbClr val="FEFB31"/>
                </a:solidFill>
              </a:rPr>
              <a:t>Britain wanted:</a:t>
            </a:r>
          </a:p>
          <a:p>
            <a:pPr lvl="2"/>
            <a:r>
              <a:rPr lang="en-US" sz="2200" b="1" dirty="0" smtClean="0">
                <a:solidFill>
                  <a:srgbClr val="FEFB31"/>
                </a:solidFill>
              </a:rPr>
              <a:t>maintain empire</a:t>
            </a:r>
          </a:p>
          <a:p>
            <a:pPr lvl="2"/>
            <a:r>
              <a:rPr lang="en-US" sz="2200" b="1" dirty="0" smtClean="0">
                <a:solidFill>
                  <a:srgbClr val="FEFB31"/>
                </a:solidFill>
              </a:rPr>
              <a:t>maintain naval power</a:t>
            </a:r>
          </a:p>
          <a:p>
            <a:pPr lvl="2"/>
            <a:r>
              <a:rPr lang="en-US" sz="2200" b="1" dirty="0" smtClean="0">
                <a:solidFill>
                  <a:srgbClr val="FEFB31"/>
                </a:solidFill>
              </a:rPr>
              <a:t>recover economically via trade </a:t>
            </a:r>
          </a:p>
          <a:p>
            <a:pPr lvl="2"/>
            <a:r>
              <a:rPr lang="en-US" sz="2200" b="1" dirty="0" smtClean="0">
                <a:solidFill>
                  <a:srgbClr val="FEFB31"/>
                </a:solidFill>
              </a:rPr>
              <a:t>desire to be isolationist vis-à-vis the Continent</a:t>
            </a:r>
          </a:p>
          <a:p>
            <a:pPr lvl="1">
              <a:buNone/>
            </a:pPr>
            <a:endParaRPr lang="en-US" sz="2200" b="1" dirty="0" smtClean="0">
              <a:solidFill>
                <a:srgbClr val="FEFB31"/>
              </a:solidFill>
            </a:endParaRPr>
          </a:p>
          <a:p>
            <a:endParaRPr lang="en-US" sz="2400" b="1" dirty="0" smtClean="0">
              <a:solidFill>
                <a:srgbClr val="FEFB3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EFB31"/>
                </a:solidFill>
              </a:rPr>
              <a:t>Long-term Causes</a:t>
            </a:r>
            <a:endParaRPr lang="en-US" dirty="0">
              <a:solidFill>
                <a:srgbClr val="FEFB3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FEFB31"/>
                </a:solidFill>
              </a:rPr>
              <a:t>Breakdown of International Relations &amp; Concerns</a:t>
            </a:r>
          </a:p>
          <a:p>
            <a:pPr>
              <a:buNone/>
            </a:pPr>
            <a:endParaRPr lang="en-US" sz="2400" b="1" dirty="0" smtClean="0">
              <a:solidFill>
                <a:srgbClr val="FEFB31"/>
              </a:solidFill>
            </a:endParaRPr>
          </a:p>
          <a:p>
            <a:pPr lvl="1"/>
            <a:r>
              <a:rPr lang="en-US" sz="2200" b="1" dirty="0" smtClean="0">
                <a:solidFill>
                  <a:srgbClr val="FEFB31"/>
                </a:solidFill>
              </a:rPr>
              <a:t>Germany wanted to recover:</a:t>
            </a:r>
          </a:p>
          <a:p>
            <a:pPr lvl="2"/>
            <a:r>
              <a:rPr lang="en-US" sz="2200" b="1" dirty="0" smtClean="0">
                <a:solidFill>
                  <a:srgbClr val="FEFB31"/>
                </a:solidFill>
              </a:rPr>
              <a:t>militarily, economically, politically, diplomatically</a:t>
            </a:r>
          </a:p>
          <a:p>
            <a:pPr lvl="2"/>
            <a:r>
              <a:rPr lang="en-US" sz="2200" b="1" dirty="0" smtClean="0">
                <a:solidFill>
                  <a:srgbClr val="FEFB31"/>
                </a:solidFill>
              </a:rPr>
              <a:t>need to break Treaty of Versailles</a:t>
            </a:r>
          </a:p>
          <a:p>
            <a:pPr lvl="1">
              <a:buNone/>
            </a:pPr>
            <a:endParaRPr lang="en-US" sz="2200" b="1" dirty="0" smtClean="0">
              <a:solidFill>
                <a:srgbClr val="FEFB31"/>
              </a:solidFill>
            </a:endParaRPr>
          </a:p>
          <a:p>
            <a:endParaRPr lang="en-US" sz="2400" b="1" dirty="0" smtClean="0">
              <a:solidFill>
                <a:srgbClr val="FEFB3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885</TotalTime>
  <Words>583</Words>
  <Application>Microsoft Macintosh PowerPoint</Application>
  <PresentationFormat>On-screen Show (4:3)</PresentationFormat>
  <Paragraphs>118</Paragraphs>
  <Slides>18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Advantage</vt:lpstr>
      <vt:lpstr>Causes of WW II</vt:lpstr>
      <vt:lpstr>Long-term Causes</vt:lpstr>
      <vt:lpstr>Intermediate Causes</vt:lpstr>
      <vt:lpstr>Short-term &amp; Immediate Causes</vt:lpstr>
      <vt:lpstr>Long-term Causes</vt:lpstr>
      <vt:lpstr>Long-term Causes</vt:lpstr>
      <vt:lpstr>Long-term Causes</vt:lpstr>
      <vt:lpstr>Long-term Causes</vt:lpstr>
      <vt:lpstr>Long-term Causes</vt:lpstr>
      <vt:lpstr>Long-term Causes</vt:lpstr>
      <vt:lpstr>Long-term Causes</vt:lpstr>
      <vt:lpstr>Long-term Causes</vt:lpstr>
      <vt:lpstr>Long-term Causes</vt:lpstr>
      <vt:lpstr>Long-term Causes</vt:lpstr>
      <vt:lpstr>Long-term Causes</vt:lpstr>
      <vt:lpstr>Long-term Causes</vt:lpstr>
      <vt:lpstr>Long-term Causes:  Themes</vt:lpstr>
      <vt:lpstr>Long-term Causes:  Themes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Causes of WW II</dc:title>
  <dc:creator>Russell Quinlan</dc:creator>
  <cp:lastModifiedBy>Russell Quinlan</cp:lastModifiedBy>
  <cp:revision>24</cp:revision>
  <dcterms:created xsi:type="dcterms:W3CDTF">2010-12-01T08:30:56Z</dcterms:created>
  <dcterms:modified xsi:type="dcterms:W3CDTF">2010-12-01T09:35:46Z</dcterms:modified>
</cp:coreProperties>
</file>